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08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0292"/>
          </a:xfrm>
          <a:prstGeom prst="rect">
            <a:avLst/>
          </a:prstGeom>
          <a:solidFill>
            <a:srgbClr val="C9A6E0"/>
          </a:solidFill>
          <a:ln w="12700">
            <a:solidFill>
              <a:srgbClr val="C9A6E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1417320"/>
            <a:ext cx="10972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20" kern="0" dirty="0">
                <a:solidFill>
                  <a:srgbClr val="C9A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L’ORÉAL THAILAND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640080" y="1783080"/>
            <a:ext cx="109728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0" dirty="0">
                <a:solidFill>
                  <a:srgbClr val="F6EE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X Share of Voice</a:t>
            </a:r>
            <a:endParaRPr lang="en-US" sz="5200" dirty="0"/>
          </a:p>
        </p:txBody>
      </p:sp>
      <p:sp>
        <p:nvSpPr>
          <p:cNvPr id="5" name="Text 3"/>
          <p:cNvSpPr/>
          <p:nvPr/>
        </p:nvSpPr>
        <p:spPr>
          <a:xfrm>
            <a:off x="640080" y="2834640"/>
            <a:ext cx="10515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House versus 33 beauty handles  ·  Thailand  ·  Organic conversation only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640080" y="3703320"/>
            <a:ext cx="2651760" cy="1417320"/>
          </a:xfrm>
          <a:prstGeom prst="roundRect">
            <a:avLst>
              <a:gd name="adj" fmla="val 5161"/>
            </a:avLst>
          </a:prstGeom>
          <a:solidFill>
            <a:srgbClr val="1F1226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04672" y="3822192"/>
            <a:ext cx="232257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C9A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WINDOW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804672" y="4059936"/>
            <a:ext cx="23225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6EE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Q3 2026 QTD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804672" y="4535424"/>
            <a:ext cx="232257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Jul – 19 Aug  ·  50 days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429000" y="3703320"/>
            <a:ext cx="2651760" cy="1417320"/>
          </a:xfrm>
          <a:prstGeom prst="roundRect">
            <a:avLst>
              <a:gd name="adj" fmla="val 5161"/>
            </a:avLst>
          </a:prstGeom>
          <a:solidFill>
            <a:srgbClr val="1F1226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593592" y="3822192"/>
            <a:ext cx="232257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C9A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VERSUS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3593592" y="4059936"/>
            <a:ext cx="23225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6EE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Full Q2 2026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3593592" y="4535424"/>
            <a:ext cx="232257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Apr – 30 Jun  ·  91 days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217920" y="3703320"/>
            <a:ext cx="2651760" cy="1417320"/>
          </a:xfrm>
          <a:prstGeom prst="roundRect">
            <a:avLst>
              <a:gd name="adj" fmla="val 5161"/>
            </a:avLst>
          </a:prstGeom>
          <a:solidFill>
            <a:srgbClr val="1F1226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382512" y="3822192"/>
            <a:ext cx="232257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C9A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UNIVERSE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6382512" y="4059936"/>
            <a:ext cx="23225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6EE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39 handles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6382512" y="4535424"/>
            <a:ext cx="232257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house  ·  33 competitors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9006840" y="3703320"/>
            <a:ext cx="2651760" cy="1417320"/>
          </a:xfrm>
          <a:prstGeom prst="roundRect">
            <a:avLst>
              <a:gd name="adj" fmla="val 5161"/>
            </a:avLst>
          </a:prstGeom>
          <a:solidFill>
            <a:srgbClr val="1F1226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171432" y="3822192"/>
            <a:ext cx="232257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40" kern="0" dirty="0">
                <a:solidFill>
                  <a:srgbClr val="C9A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9171432" y="4059936"/>
            <a:ext cx="23225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6EE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SOV only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9171432" y="4535424"/>
            <a:ext cx="232257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campaign scoreboard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640080" y="5394960"/>
            <a:ext cx="10972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76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Prepared for L’Oréal Thailand  ·  Refreshed 19 Aug 2026  ·  Mentions = handle + name + Thai transliteration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457200" y="6510528"/>
            <a:ext cx="11274552" cy="9144"/>
          </a:xfrm>
          <a:prstGeom prst="rect">
            <a:avLst/>
          </a:prstGeom>
          <a:solidFill>
            <a:srgbClr val="3A2844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65392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76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L’ORÉAL THAILAND   ·   X SHARE OF VOICE   ·   SOV ONLY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9509760" y="656539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76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 /  13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208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0292"/>
          </a:xfrm>
          <a:prstGeom prst="rect">
            <a:avLst/>
          </a:prstGeom>
          <a:solidFill>
            <a:srgbClr val="C9A6E0"/>
          </a:solidFill>
          <a:ln w="12700">
            <a:solidFill>
              <a:srgbClr val="C9A6E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56032"/>
            <a:ext cx="11155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C9A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  ·  INSIGHTS FOR THE ROOM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02920" y="493776"/>
            <a:ext cx="11155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F6EE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Read mix, not the house total.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02920" y="1024128"/>
            <a:ext cx="11183112" cy="2487168"/>
          </a:xfrm>
          <a:prstGeom prst="roundRect">
            <a:avLst>
              <a:gd name="adj" fmla="val 2941"/>
            </a:avLst>
          </a:prstGeom>
          <a:solidFill>
            <a:srgbClr val="1F1226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77240" y="1188720"/>
            <a:ext cx="106070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40" kern="0" dirty="0">
                <a:solidFill>
                  <a:srgbClr val="C9A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  ·   HOUSE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77240" y="1481328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6EE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House SOV is flat at 34%. The mix inside the house is the story.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777240" y="2029968"/>
            <a:ext cx="1060704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Q3 QTD house SOV is 34.1% of the 39-handle set, against 34.3% in Q2. That is not a win. 3CE is the only house brand whose absolute mentions rose on a shorter quarter (+3.3 pts). Maybelline added 1.9 pts on AA lip-live heat. LRP and Lancôme donated 5.1 pts between them. CeraVe held the skincare floor.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502920" y="3675888"/>
            <a:ext cx="11183112" cy="2542032"/>
          </a:xfrm>
          <a:prstGeom prst="roundRect">
            <a:avLst>
              <a:gd name="adj" fmla="val 2878"/>
            </a:avLst>
          </a:prstGeom>
          <a:solidFill>
            <a:srgbClr val="2A1834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77240" y="3840480"/>
            <a:ext cx="106070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40" kern="0" dirty="0">
                <a:solidFill>
                  <a:srgbClr val="C9A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  ·   VERSUS EUCERIN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777240" y="4133088"/>
            <a:ext cx="10607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6EE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Eucerin is the #1 individual brand. CeraVe did not lose a formula fight — LRP went quiet.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777240" y="4736592"/>
            <a:ext cx="1060704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Eucerin Q3 SOV is 9.9% — Lingling-led, sitting above 3CE. House skincare SOV fell 36.4% → 30.5%. Makeup house SOV rose 35.1% → 40.1%. NIVEA adds Pond–Phuwin on the same Beiersdorf side. CeraVe + LRP still beat Eucerin combined. They do not beat Eucerin on today’s heat.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457200" y="6510528"/>
            <a:ext cx="11274552" cy="9144"/>
          </a:xfrm>
          <a:prstGeom prst="rect">
            <a:avLst/>
          </a:prstGeom>
          <a:solidFill>
            <a:srgbClr val="3A2844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57200" y="6565392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76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L’ORÉAL THAILAND   ·   X SHARE OF VOICE   ·   SOV ONLY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9509760" y="656539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76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 /  13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208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0292"/>
          </a:xfrm>
          <a:prstGeom prst="rect">
            <a:avLst/>
          </a:prstGeom>
          <a:solidFill>
            <a:srgbClr val="C9A6E0"/>
          </a:solidFill>
          <a:ln w="12700">
            <a:solidFill>
              <a:srgbClr val="C9A6E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56032"/>
            <a:ext cx="11155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C9A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  ·  INSIGHTS FOR THE ROOM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02920" y="493776"/>
            <a:ext cx="11155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F6EE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field, the hole, and what this board will not do.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502920" y="960120"/>
            <a:ext cx="11183112" cy="1645920"/>
          </a:xfrm>
          <a:prstGeom prst="roundRect">
            <a:avLst>
              <a:gd name="adj" fmla="val 4444"/>
            </a:avLst>
          </a:prstGeom>
          <a:solidFill>
            <a:srgbClr val="1F1226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49808" y="1088136"/>
            <a:ext cx="10698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20" kern="0" dirty="0">
                <a:solidFill>
                  <a:srgbClr val="C9A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  ·   VERSUS T-BEAUTY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49808" y="1325880"/>
            <a:ext cx="1069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6EE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Cathy Doll, Srichand, Mistine, sasi and Dr.Pong are the real field.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49808" y="1709928"/>
            <a:ext cx="106984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mass still owns the week when no idol is live. These five actually move mention share. Neutrogena, Clinique, Olay and Shiseido sit near zero — they are on the board, not in the conversation.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02920" y="2715768"/>
            <a:ext cx="11183112" cy="1645920"/>
          </a:xfrm>
          <a:prstGeom prst="roundRect">
            <a:avLst>
              <a:gd name="adj" fmla="val 4444"/>
            </a:avLst>
          </a:prstGeom>
          <a:solidFill>
            <a:srgbClr val="2A1834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49808" y="2843784"/>
            <a:ext cx="10698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20" kern="0" dirty="0">
                <a:solidFill>
                  <a:srgbClr val="C9A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  ·   WHAT THE BRAND SHOULD WANT TO KNOW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749808" y="3081528"/>
            <a:ext cx="1069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6EE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Four questions this board answers. One it will not.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749808" y="3465576"/>
            <a:ext cx="106984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is talking. Which house brand is actually in the conversation. Whether Q3 is a share gain or a louder category (share is flat; daily run-rate is +59%). Where you are absent — sunscreen, Maybelline after the live, LRP after mid-July. It cannot tell you sell-out. Do not read SOV as shipments.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502920" y="4471416"/>
            <a:ext cx="11183112" cy="1645920"/>
          </a:xfrm>
          <a:prstGeom prst="roundRect">
            <a:avLst>
              <a:gd name="adj" fmla="val 4444"/>
            </a:avLst>
          </a:prstGeom>
          <a:solidFill>
            <a:srgbClr val="1F1226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49808" y="4599432"/>
            <a:ext cx="10698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20" kern="0" dirty="0">
                <a:solidFill>
                  <a:srgbClr val="C9A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  ·   MAYBELLINE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749808" y="4837176"/>
            <a:ext cx="1069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6EE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Maybelline’s Q3 heat is unpaid fandom. 3CE harvests the same mechanic.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749808" y="5221224"/>
            <a:ext cx="106984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AA’s lip live is happening on #MaybellinexAA — ‘กดซื้อเพราะเอเออ้อน’. After the live, 3CE still has an always-on Thai account posting Est and NuNew. Maybelline volume returns to destash. Same talent mechanic, different stay-time.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457200" y="6510528"/>
            <a:ext cx="11274552" cy="9144"/>
          </a:xfrm>
          <a:prstGeom prst="rect">
            <a:avLst/>
          </a:prstGeom>
          <a:solidFill>
            <a:srgbClr val="3A2844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7200" y="6565392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76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L’ORÉAL THAILAND   ·   X SHARE OF VOICE   ·   SOV ONLY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9509760" y="656539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76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 /  13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208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0292"/>
          </a:xfrm>
          <a:prstGeom prst="rect">
            <a:avLst/>
          </a:prstGeom>
          <a:solidFill>
            <a:srgbClr val="C9A6E0"/>
          </a:solidFill>
          <a:ln w="12700">
            <a:solidFill>
              <a:srgbClr val="C9A6E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56032"/>
            <a:ext cx="11155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C9A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  ·  ON THE FEED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02920" y="493776"/>
            <a:ext cx="11155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F6EE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Lines the board is built from.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3675888" cy="2487168"/>
          </a:xfrm>
          <a:prstGeom prst="roundRect">
            <a:avLst>
              <a:gd name="adj" fmla="val 2941"/>
            </a:avLst>
          </a:prstGeom>
          <a:solidFill>
            <a:srgbClr val="1F1226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04088" y="1170432"/>
            <a:ext cx="327355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F6EEF8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“ละนี่กดซื้อเพราะเอเออ้อนแม่ๆจิงๆอ่ะ”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704088" y="2286000"/>
            <a:ext cx="327355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tapped buy because AA actually begged the moms.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04088" y="3017520"/>
            <a:ext cx="3273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80" kern="0" dirty="0">
                <a:solidFill>
                  <a:srgbClr val="C9A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MAYBELLINE  ·  AA LIVE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325112" y="987552"/>
            <a:ext cx="3675888" cy="2487168"/>
          </a:xfrm>
          <a:prstGeom prst="roundRect">
            <a:avLst>
              <a:gd name="adj" fmla="val 2941"/>
            </a:avLst>
          </a:prstGeom>
          <a:solidFill>
            <a:srgbClr val="1F1226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26280" y="1170432"/>
            <a:ext cx="327355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F6EEF8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“รอบนี้ L'OREAL แต่ละแบรนด์แข่งกันเล่นใหญ่มาก อะไรยอมได้ก็อย่าไปยอมจริง”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526280" y="2286000"/>
            <a:ext cx="327355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round every L’Oréal brand is going huge. Don’t yield if you don’t have to.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26280" y="3017520"/>
            <a:ext cx="3273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80" kern="0" dirty="0">
                <a:solidFill>
                  <a:srgbClr val="C9A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HOUSE  ·  COLLISION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8147304" y="987552"/>
            <a:ext cx="3675888" cy="2487168"/>
          </a:xfrm>
          <a:prstGeom prst="roundRect">
            <a:avLst>
              <a:gd name="adj" fmla="val 2941"/>
            </a:avLst>
          </a:prstGeom>
          <a:solidFill>
            <a:srgbClr val="1F1226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348472" y="1170432"/>
            <a:ext cx="327355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F6EEF8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“ตอนนี้เหลือแต่ลอรีออลแล้วครับที่ผมจะลุ้น ผมซึม ผมท้อ Bobbi ยังไม่รักผมเลย … 3ce พรุ่งนี้”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8348472" y="2286000"/>
            <a:ext cx="327355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L’Oréal left to gamble on. I’m drained. Bobbi still doesn’t love me. 3CE tomorrow.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8348472" y="3017520"/>
            <a:ext cx="3273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80" kern="0" dirty="0">
                <a:solidFill>
                  <a:srgbClr val="C9A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WALLET  ·  3CE VS BOBBI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502920" y="3639312"/>
            <a:ext cx="5742432" cy="2487168"/>
          </a:xfrm>
          <a:prstGeom prst="roundRect">
            <a:avLst>
              <a:gd name="adj" fmla="val 2941"/>
            </a:avLst>
          </a:prstGeom>
          <a:solidFill>
            <a:srgbClr val="1F1226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04088" y="3822192"/>
            <a:ext cx="5340096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F6EEF8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“กันแดดเซราวีตอนแรกซื้อเพราะน้องถือ แต่ตอนนี้ขอซ้ำตลอดไปค่ะ … เหงื่อไหลเข้าตาก็ไม่แสบเลย”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704088" y="4937760"/>
            <a:ext cx="534009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Bought CeraVe sunscreen because Fourth held it. Now repurchase forever. Sweat in the eyes — no sting.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704088" y="5669280"/>
            <a:ext cx="53400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80" kern="0" dirty="0">
                <a:solidFill>
                  <a:srgbClr val="C9A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CERAVE  ·  SUNSCREEN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6428232" y="3639312"/>
            <a:ext cx="5742432" cy="2487168"/>
          </a:xfrm>
          <a:prstGeom prst="roundRect">
            <a:avLst>
              <a:gd name="adj" fmla="val 2941"/>
            </a:avLst>
          </a:prstGeom>
          <a:solidFill>
            <a:srgbClr val="1F1226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629400" y="3822192"/>
            <a:ext cx="5340096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F6EEF8"/>
                </a:solidFill>
                <a:latin typeface="Tahoma" pitchFamily="34" charset="0"/>
                <a:ea typeface="Tahoma" pitchFamily="34" charset="-122"/>
                <a:cs typeface="Tahoma" pitchFamily="34" charset="-120"/>
              </a:rPr>
              <a:t>“ใช้ la roche posay สูตร effaclar duo+ M … เป็นสิวซ้ำๆตรงที่เดิม ตัวนี้ช่วยได้เยอะ”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629400" y="4937760"/>
            <a:ext cx="534009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Effaclar Duo+M — repeat acne in the same spot. This helps a lot.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629400" y="5669280"/>
            <a:ext cx="53400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80" kern="0" dirty="0">
                <a:solidFill>
                  <a:srgbClr val="C9A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LRP  ·  REC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457200" y="6510528"/>
            <a:ext cx="11274552" cy="9144"/>
          </a:xfrm>
          <a:prstGeom prst="rect">
            <a:avLst/>
          </a:prstGeom>
          <a:solidFill>
            <a:srgbClr val="3A2844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57200" y="6565392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76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L’ORÉAL THAILAND   ·   X SHARE OF VOICE   ·   SOV ONLY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9509760" y="656539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76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 /  13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208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0292"/>
          </a:xfrm>
          <a:prstGeom prst="rect">
            <a:avLst/>
          </a:prstGeom>
          <a:solidFill>
            <a:srgbClr val="C9A6E0"/>
          </a:solidFill>
          <a:ln w="12700">
            <a:solidFill>
              <a:srgbClr val="C9A6E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56032"/>
            <a:ext cx="11155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C9A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 ·  METHOD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02920" y="493776"/>
            <a:ext cx="11155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F6EE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How to read this deck in the room.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502920" y="987552"/>
            <a:ext cx="21945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80" kern="0" dirty="0">
                <a:solidFill>
                  <a:srgbClr val="C9A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UNIVERSE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2788920" y="987552"/>
            <a:ext cx="8869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L’Oréal house brands + 33 competitor handles from the brief. Mentions include official handle, English name and Thai transliteration. Official posts, organic replies, destash, fandom and affiliate are in. Paid impressions are not.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02920" y="1975104"/>
            <a:ext cx="21945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80" kern="0" dirty="0">
                <a:solidFill>
                  <a:srgbClr val="C9A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WINDOWS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2788920" y="1975104"/>
            <a:ext cx="8869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Q3 is quarter-to-date to 19 Aug 2026 (50 days). Q2 is a full quarter (91 days). Compare SOV points and daily run-rate, not raw mention totals.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02920" y="2962656"/>
            <a:ext cx="21945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80" kern="0" dirty="0">
                <a:solidFill>
                  <a:srgbClr val="C9A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2788920" y="2962656"/>
            <a:ext cx="8869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Volumes are modeled from public X sampling on 19 Aug 2026 — handle lookup, dated keyword search, and thread heat — not a Brandwatch census. Rankings are directional.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02920" y="3950208"/>
            <a:ext cx="21945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80" kern="0" dirty="0">
                <a:solidFill>
                  <a:srgbClr val="C9A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INFLATES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2788920" y="3950208"/>
            <a:ext cx="8869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Fandom hashtags (Maybelline × AA, Eucerin × Lingling, 3CE × Est) inflate share versus product discussion. That is how Thai beauty X works — not a footnote.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502920" y="4937760"/>
            <a:ext cx="21945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80" kern="0" dirty="0">
                <a:solidFill>
                  <a:srgbClr val="C9A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 DID NOT DO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2788920" y="4937760"/>
            <a:ext cx="8869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Category keywords (สกินแคร์, กันแดด, ลิป) are polluted by destash and spam and were not used as the SOV universe. This is not a campaign scoreboard and not a sell-out read.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457200" y="6510528"/>
            <a:ext cx="11274552" cy="9144"/>
          </a:xfrm>
          <a:prstGeom prst="rect">
            <a:avLst/>
          </a:prstGeom>
          <a:solidFill>
            <a:srgbClr val="3A2844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6565392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76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L’ORÉAL THAILAND   ·   X SHARE OF VOICE   ·   SOV ONLY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9509760" y="656539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76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 /  13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208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0292"/>
          </a:xfrm>
          <a:prstGeom prst="rect">
            <a:avLst/>
          </a:prstGeom>
          <a:solidFill>
            <a:srgbClr val="C9A6E0"/>
          </a:solidFill>
          <a:ln w="12700">
            <a:solidFill>
              <a:srgbClr val="C9A6E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56032"/>
            <a:ext cx="11155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C9A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 ·  EXECUTIVE SNAPSHOT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02920" y="512064"/>
            <a:ext cx="11155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F6EE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House SOV is flat. Mix is not. Daily talk is the honest number.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02920" y="1170432"/>
            <a:ext cx="2788920" cy="1874520"/>
          </a:xfrm>
          <a:prstGeom prst="roundRect">
            <a:avLst>
              <a:gd name="adj" fmla="val 3902"/>
            </a:avLst>
          </a:prstGeom>
          <a:solidFill>
            <a:srgbClr val="1F1226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67512" y="1298448"/>
            <a:ext cx="2468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80" kern="0" dirty="0">
                <a:solidFill>
                  <a:srgbClr val="8A76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HOUSE SOV  ·  Q3 QTD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67512" y="1664208"/>
            <a:ext cx="2468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F6EE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34.1%</a:t>
            </a:r>
            <a:endParaRPr lang="en-US" sz="3600" dirty="0"/>
          </a:p>
        </p:txBody>
      </p:sp>
      <p:sp>
        <p:nvSpPr>
          <p:cNvPr id="8" name="Text 6"/>
          <p:cNvSpPr/>
          <p:nvPr/>
        </p:nvSpPr>
        <p:spPr>
          <a:xfrm>
            <a:off x="667512" y="2395728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34.3% in Q2  ·  −0.2 pts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410712" y="1170432"/>
            <a:ext cx="2788920" cy="1874520"/>
          </a:xfrm>
          <a:prstGeom prst="roundRect">
            <a:avLst>
              <a:gd name="adj" fmla="val 3902"/>
            </a:avLst>
          </a:prstGeom>
          <a:solidFill>
            <a:srgbClr val="1F1226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575304" y="1298448"/>
            <a:ext cx="2468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80" kern="0" dirty="0">
                <a:solidFill>
                  <a:srgbClr val="8A76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MAKEUP HOUSE SOV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3575304" y="1664208"/>
            <a:ext cx="2468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F6EE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40.1%</a:t>
            </a:r>
            <a:endParaRPr lang="en-US" sz="3600" dirty="0"/>
          </a:p>
        </p:txBody>
      </p:sp>
      <p:sp>
        <p:nvSpPr>
          <p:cNvPr id="12" name="Text 10"/>
          <p:cNvSpPr/>
          <p:nvPr/>
        </p:nvSpPr>
        <p:spPr>
          <a:xfrm>
            <a:off x="3575304" y="2395728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DCA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+5.0 pts vs Q2  ·  3CE + Maybelline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318504" y="1170432"/>
            <a:ext cx="2788920" cy="1874520"/>
          </a:xfrm>
          <a:prstGeom prst="roundRect">
            <a:avLst>
              <a:gd name="adj" fmla="val 3902"/>
            </a:avLst>
          </a:prstGeom>
          <a:solidFill>
            <a:srgbClr val="1F1226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83096" y="1298448"/>
            <a:ext cx="2468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80" kern="0" dirty="0">
                <a:solidFill>
                  <a:srgbClr val="8A76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SKINCARE HOUSE SOV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483096" y="1664208"/>
            <a:ext cx="2468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F6EE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30.5%</a:t>
            </a:r>
            <a:endParaRPr lang="en-US" sz="3600" dirty="0"/>
          </a:p>
        </p:txBody>
      </p:sp>
      <p:sp>
        <p:nvSpPr>
          <p:cNvPr id="16" name="Text 14"/>
          <p:cNvSpPr/>
          <p:nvPr/>
        </p:nvSpPr>
        <p:spPr>
          <a:xfrm>
            <a:off x="6483096" y="2395728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0A0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−5.9 pts vs Q2  ·  LRP cooled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9226296" y="1170432"/>
            <a:ext cx="2788920" cy="1874520"/>
          </a:xfrm>
          <a:prstGeom prst="roundRect">
            <a:avLst>
              <a:gd name="adj" fmla="val 3902"/>
            </a:avLst>
          </a:prstGeom>
          <a:solidFill>
            <a:srgbClr val="1F1226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390888" y="1298448"/>
            <a:ext cx="2468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80" kern="0" dirty="0">
                <a:solidFill>
                  <a:srgbClr val="8A76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 HOUSE RUN-RATE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9390888" y="1664208"/>
            <a:ext cx="2468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F6EE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1,159</a:t>
            </a:r>
            <a:endParaRPr lang="en-US" sz="3600" dirty="0"/>
          </a:p>
        </p:txBody>
      </p:sp>
      <p:sp>
        <p:nvSpPr>
          <p:cNvPr id="20" name="Text 18"/>
          <p:cNvSpPr/>
          <p:nvPr/>
        </p:nvSpPr>
        <p:spPr>
          <a:xfrm>
            <a:off x="9390888" y="2395728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9A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+59% vs 728 / day in Q2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02920" y="3218688"/>
            <a:ext cx="5742432" cy="3035808"/>
          </a:xfrm>
          <a:prstGeom prst="roundRect">
            <a:avLst>
              <a:gd name="adj" fmla="val 2410"/>
            </a:avLst>
          </a:prstGeom>
          <a:solidFill>
            <a:srgbClr val="2A1834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31520" y="3383280"/>
            <a:ext cx="53035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20" kern="0" dirty="0">
                <a:solidFill>
                  <a:srgbClr val="C9A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Q2 2026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731520" y="3657600"/>
            <a:ext cx="5303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dirty="0">
                <a:solidFill>
                  <a:srgbClr val="F6EE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34.3%</a:t>
            </a:r>
            <a:endParaRPr lang="en-US" sz="4000" dirty="0"/>
          </a:p>
        </p:txBody>
      </p:sp>
      <p:sp>
        <p:nvSpPr>
          <p:cNvPr id="24" name="Text 22"/>
          <p:cNvSpPr/>
          <p:nvPr/>
        </p:nvSpPr>
        <p:spPr>
          <a:xfrm>
            <a:off x="731520" y="4370832"/>
            <a:ext cx="5303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66,260 house mentions  ·  91 days  ·  728 / day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Universe 193,440 mentions across 39 handles.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731520" y="5120640"/>
            <a:ext cx="53035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6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Compare share points and daily run-rate. Do not compare raw quarter totals — Q3 is 50 days against 91.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6428232" y="3218688"/>
            <a:ext cx="5257800" cy="3035808"/>
          </a:xfrm>
          <a:prstGeom prst="roundRect">
            <a:avLst>
              <a:gd name="adj" fmla="val 2410"/>
            </a:avLst>
          </a:prstGeom>
          <a:solidFill>
            <a:srgbClr val="1F1226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656832" y="3383280"/>
            <a:ext cx="4846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20" kern="0" dirty="0">
                <a:solidFill>
                  <a:srgbClr val="C9A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Q3 2026 QTD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6656832" y="3657600"/>
            <a:ext cx="4846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dirty="0">
                <a:solidFill>
                  <a:srgbClr val="C9A6E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34.1%</a:t>
            </a:r>
            <a:endParaRPr lang="en-US" sz="4000" dirty="0"/>
          </a:p>
        </p:txBody>
      </p:sp>
      <p:sp>
        <p:nvSpPr>
          <p:cNvPr id="29" name="Text 27"/>
          <p:cNvSpPr/>
          <p:nvPr/>
        </p:nvSpPr>
        <p:spPr>
          <a:xfrm>
            <a:off x="6656832" y="4370832"/>
            <a:ext cx="4846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57,940 house mentions  ·  50 days  ·  1,159 / day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Universe 169,990 mentions. Est. 22.0M impressions.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6656832" y="512064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6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category got louder. Share did not expand. 3CE and Maybelline took more of the shout.</a:t>
            </a:r>
            <a:endParaRPr lang="en-US" sz="1300" dirty="0"/>
          </a:p>
        </p:txBody>
      </p:sp>
      <p:sp>
        <p:nvSpPr>
          <p:cNvPr id="31" name="Shape 29"/>
          <p:cNvSpPr/>
          <p:nvPr/>
        </p:nvSpPr>
        <p:spPr>
          <a:xfrm>
            <a:off x="457200" y="6510528"/>
            <a:ext cx="11274552" cy="9144"/>
          </a:xfrm>
          <a:prstGeom prst="rect">
            <a:avLst/>
          </a:prstGeom>
          <a:solidFill>
            <a:srgbClr val="3A2844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57200" y="6565392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76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L’ORÉAL THAILAND   ·   X SHARE OF VOICE   ·   SOV ONLY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9509760" y="656539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76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 /  13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208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0292"/>
          </a:xfrm>
          <a:prstGeom prst="rect">
            <a:avLst/>
          </a:prstGeom>
          <a:solidFill>
            <a:srgbClr val="C9A6E0"/>
          </a:solidFill>
          <a:ln w="12700">
            <a:solidFill>
              <a:srgbClr val="C9A6E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56032"/>
            <a:ext cx="11155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C9A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 ·  HOUSE MIX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02920" y="512064"/>
            <a:ext cx="111556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F6EE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Six handles. Three of them are the conversation.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02920" y="1078992"/>
            <a:ext cx="3675888" cy="2468880"/>
          </a:xfrm>
          <a:prstGeom prst="roundRect">
            <a:avLst>
              <a:gd name="adj" fmla="val 2963"/>
            </a:avLst>
          </a:prstGeom>
          <a:solidFill>
            <a:srgbClr val="1F1226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85800" y="1225296"/>
            <a:ext cx="2194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6EE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3CE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2788920" y="1243584"/>
            <a:ext cx="12070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8DCA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+3.3 pts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85800" y="1517904"/>
            <a:ext cx="3291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76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@3ceth_official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1792224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C9A6E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8.4%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685800" y="2322576"/>
            <a:ext cx="3291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Q2 5.1%   ·   14.2K mentions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85800" y="2615184"/>
            <a:ext cx="331012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house brand whose absolute mentions rose on a shorter quarter. Est + NuNew.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4325112" y="1078992"/>
            <a:ext cx="3675888" cy="2468880"/>
          </a:xfrm>
          <a:prstGeom prst="roundRect">
            <a:avLst>
              <a:gd name="adj" fmla="val 2963"/>
            </a:avLst>
          </a:prstGeom>
          <a:solidFill>
            <a:srgbClr val="1F1226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07992" y="1225296"/>
            <a:ext cx="2194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6EE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CeraVe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6611112" y="1243584"/>
            <a:ext cx="12070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E0A0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−0.6 pts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507992" y="1517904"/>
            <a:ext cx="3291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76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@ceravethailand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507992" y="1792224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C9A6E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8.1%</a:t>
            </a:r>
            <a:endParaRPr lang="en-US" sz="2800" dirty="0"/>
          </a:p>
        </p:txBody>
      </p:sp>
      <p:sp>
        <p:nvSpPr>
          <p:cNvPr id="17" name="Text 15"/>
          <p:cNvSpPr/>
          <p:nvPr/>
        </p:nvSpPr>
        <p:spPr>
          <a:xfrm>
            <a:off x="4507992" y="2322576"/>
            <a:ext cx="3291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Q2 8.7%   ·   13.8K mentions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507992" y="2615184"/>
            <a:ext cx="331012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Skincare floor. Glow Lab × Phuwin. Brightening cleanser is the brief.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8147304" y="1078992"/>
            <a:ext cx="3675888" cy="2468880"/>
          </a:xfrm>
          <a:prstGeom prst="roundRect">
            <a:avLst>
              <a:gd name="adj" fmla="val 2963"/>
            </a:avLst>
          </a:prstGeom>
          <a:solidFill>
            <a:srgbClr val="1F1226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330184" y="1225296"/>
            <a:ext cx="2194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6EE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L’Oréal Paris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10433304" y="1243584"/>
            <a:ext cx="12070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8DCA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+0.4 pts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8330184" y="1517904"/>
            <a:ext cx="3291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76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@Lorealparis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8330184" y="1792224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C9A6E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6.6%</a:t>
            </a:r>
            <a:endParaRPr lang="en-US" sz="2800" dirty="0"/>
          </a:p>
        </p:txBody>
      </p:sp>
      <p:sp>
        <p:nvSpPr>
          <p:cNvPr id="24" name="Text 22"/>
          <p:cNvSpPr/>
          <p:nvPr/>
        </p:nvSpPr>
        <p:spPr>
          <a:xfrm>
            <a:off x="8330184" y="2322576"/>
            <a:ext cx="3291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Q2 6.3%   ·   11.3K mentions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8330184" y="2615184"/>
            <a:ext cx="331012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Event-spiky. Becky Infallible cushion. Mix splits makeup + hair + skincare.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502920" y="3685032"/>
            <a:ext cx="3675888" cy="2468880"/>
          </a:xfrm>
          <a:prstGeom prst="roundRect">
            <a:avLst>
              <a:gd name="adj" fmla="val 2963"/>
            </a:avLst>
          </a:prstGeom>
          <a:solidFill>
            <a:srgbClr val="1F1226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85800" y="3831336"/>
            <a:ext cx="2194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6EE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Maybelline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2788920" y="3849624"/>
            <a:ext cx="12070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8DCA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+1.9 pts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685800" y="4123944"/>
            <a:ext cx="3291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76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@MaybellineTh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685800" y="4398264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C9A6E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5.7%</a:t>
            </a:r>
            <a:endParaRPr lang="en-US" sz="2800" dirty="0"/>
          </a:p>
        </p:txBody>
      </p:sp>
      <p:sp>
        <p:nvSpPr>
          <p:cNvPr id="31" name="Text 29"/>
          <p:cNvSpPr/>
          <p:nvPr/>
        </p:nvSpPr>
        <p:spPr>
          <a:xfrm>
            <a:off x="685800" y="4928616"/>
            <a:ext cx="3291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Q2 3.8%   ·   9.7K mentions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685800" y="5221224"/>
            <a:ext cx="331012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Unpaid fandom. AA lip live. After the live, volume cools to destash.</a:t>
            </a:r>
            <a:endParaRPr lang="en-US" sz="1200" dirty="0"/>
          </a:p>
        </p:txBody>
      </p:sp>
      <p:sp>
        <p:nvSpPr>
          <p:cNvPr id="33" name="Shape 31"/>
          <p:cNvSpPr/>
          <p:nvPr/>
        </p:nvSpPr>
        <p:spPr>
          <a:xfrm>
            <a:off x="4325112" y="3685032"/>
            <a:ext cx="3675888" cy="2468880"/>
          </a:xfrm>
          <a:prstGeom prst="roundRect">
            <a:avLst>
              <a:gd name="adj" fmla="val 2963"/>
            </a:avLst>
          </a:prstGeom>
          <a:solidFill>
            <a:srgbClr val="1F1226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507992" y="3831336"/>
            <a:ext cx="2194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6EE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Roche-Posay</a:t>
            </a:r>
            <a:endParaRPr lang="en-US" sz="1800" dirty="0"/>
          </a:p>
        </p:txBody>
      </p:sp>
      <p:sp>
        <p:nvSpPr>
          <p:cNvPr id="35" name="Text 33"/>
          <p:cNvSpPr/>
          <p:nvPr/>
        </p:nvSpPr>
        <p:spPr>
          <a:xfrm>
            <a:off x="6611112" y="3849624"/>
            <a:ext cx="12070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E0A0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−2.5 pts</a:t>
            </a:r>
            <a:endParaRPr lang="en-US" sz="1300" dirty="0"/>
          </a:p>
        </p:txBody>
      </p:sp>
      <p:sp>
        <p:nvSpPr>
          <p:cNvPr id="36" name="Text 34"/>
          <p:cNvSpPr/>
          <p:nvPr/>
        </p:nvSpPr>
        <p:spPr>
          <a:xfrm>
            <a:off x="4507992" y="4123944"/>
            <a:ext cx="3291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76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@Larocheposayth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4507992" y="4398264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C9A6E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3.7%</a:t>
            </a:r>
            <a:endParaRPr lang="en-US" sz="2800" dirty="0"/>
          </a:p>
        </p:txBody>
      </p:sp>
      <p:sp>
        <p:nvSpPr>
          <p:cNvPr id="38" name="Text 36"/>
          <p:cNvSpPr/>
          <p:nvPr/>
        </p:nvSpPr>
        <p:spPr>
          <a:xfrm>
            <a:off x="4507992" y="4928616"/>
            <a:ext cx="3291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Q2 6.1%   ·   6.2K mentions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4507992" y="5221224"/>
            <a:ext cx="331012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Peaked at the Q2/Q3 turn, then cooled into Mela B3. Organic still names Effaclar.</a:t>
            </a:r>
            <a:endParaRPr lang="en-US" sz="1200" dirty="0"/>
          </a:p>
        </p:txBody>
      </p:sp>
      <p:sp>
        <p:nvSpPr>
          <p:cNvPr id="40" name="Shape 38"/>
          <p:cNvSpPr/>
          <p:nvPr/>
        </p:nvSpPr>
        <p:spPr>
          <a:xfrm>
            <a:off x="8147304" y="3685032"/>
            <a:ext cx="3675888" cy="2468880"/>
          </a:xfrm>
          <a:prstGeom prst="roundRect">
            <a:avLst>
              <a:gd name="adj" fmla="val 2963"/>
            </a:avLst>
          </a:prstGeom>
          <a:solidFill>
            <a:srgbClr val="1F1226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8330184" y="3831336"/>
            <a:ext cx="2194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6EE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Lancôme</a:t>
            </a:r>
            <a:endParaRPr lang="en-US" sz="1800" dirty="0"/>
          </a:p>
        </p:txBody>
      </p:sp>
      <p:sp>
        <p:nvSpPr>
          <p:cNvPr id="42" name="Text 40"/>
          <p:cNvSpPr/>
          <p:nvPr/>
        </p:nvSpPr>
        <p:spPr>
          <a:xfrm>
            <a:off x="10433304" y="3849624"/>
            <a:ext cx="12070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300" dirty="0">
                <a:solidFill>
                  <a:srgbClr val="E0A0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−2.6 pts</a:t>
            </a:r>
            <a:endParaRPr lang="en-US" sz="1300" dirty="0"/>
          </a:p>
        </p:txBody>
      </p:sp>
      <p:sp>
        <p:nvSpPr>
          <p:cNvPr id="43" name="Text 41"/>
          <p:cNvSpPr/>
          <p:nvPr/>
        </p:nvSpPr>
        <p:spPr>
          <a:xfrm>
            <a:off x="8330184" y="4123944"/>
            <a:ext cx="3291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76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@LancomeTH</a:t>
            </a:r>
            <a:endParaRPr lang="en-US" sz="1100" dirty="0"/>
          </a:p>
        </p:txBody>
      </p:sp>
      <p:sp>
        <p:nvSpPr>
          <p:cNvPr id="44" name="Text 42"/>
          <p:cNvSpPr/>
          <p:nvPr/>
        </p:nvSpPr>
        <p:spPr>
          <a:xfrm>
            <a:off x="8330184" y="4398264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C9A6E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1.6%</a:t>
            </a:r>
            <a:endParaRPr lang="en-US" sz="2800" dirty="0"/>
          </a:p>
        </p:txBody>
      </p:sp>
      <p:sp>
        <p:nvSpPr>
          <p:cNvPr id="45" name="Text 43"/>
          <p:cNvSpPr/>
          <p:nvPr/>
        </p:nvSpPr>
        <p:spPr>
          <a:xfrm>
            <a:off x="8330184" y="4928616"/>
            <a:ext cx="3291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Q2 4.2%   ·   2.7K mentions</a:t>
            </a:r>
            <a:endParaRPr lang="en-US" sz="1200" dirty="0"/>
          </a:p>
        </p:txBody>
      </p:sp>
      <p:sp>
        <p:nvSpPr>
          <p:cNvPr id="46" name="Text 44"/>
          <p:cNvSpPr/>
          <p:nvPr/>
        </p:nvSpPr>
        <p:spPr>
          <a:xfrm>
            <a:off x="8330184" y="5221224"/>
            <a:ext cx="331012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Q2 closer was BUS Idôle. Q3 is prestige clinic — almost no X echo.</a:t>
            </a:r>
            <a:endParaRPr lang="en-US" sz="1200" dirty="0"/>
          </a:p>
        </p:txBody>
      </p:sp>
      <p:sp>
        <p:nvSpPr>
          <p:cNvPr id="47" name="Shape 45"/>
          <p:cNvSpPr/>
          <p:nvPr/>
        </p:nvSpPr>
        <p:spPr>
          <a:xfrm>
            <a:off x="457200" y="6510528"/>
            <a:ext cx="11274552" cy="9144"/>
          </a:xfrm>
          <a:prstGeom prst="rect">
            <a:avLst/>
          </a:prstGeom>
          <a:solidFill>
            <a:srgbClr val="3A2844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457200" y="6565392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76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L’ORÉAL THAILAND   ·   X SHARE OF VOICE   ·   SOV ONLY</a:t>
            </a:r>
            <a:endParaRPr lang="en-US" sz="1000" dirty="0"/>
          </a:p>
        </p:txBody>
      </p:sp>
      <p:sp>
        <p:nvSpPr>
          <p:cNvPr id="49" name="Text 47"/>
          <p:cNvSpPr/>
          <p:nvPr/>
        </p:nvSpPr>
        <p:spPr>
          <a:xfrm>
            <a:off x="9509760" y="656539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76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 /  13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208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0292"/>
          </a:xfrm>
          <a:prstGeom prst="rect">
            <a:avLst/>
          </a:prstGeom>
          <a:solidFill>
            <a:srgbClr val="C9A6E0"/>
          </a:solidFill>
          <a:ln w="12700">
            <a:solidFill>
              <a:srgbClr val="C9A6E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56032"/>
            <a:ext cx="11155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C9A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 ·  VERTICAL SPLIT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02920" y="512064"/>
            <a:ext cx="11155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F6EE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Makeup is where the house gained. Skincare is where Eucerin took the week.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502920" y="1115568"/>
            <a:ext cx="5532120" cy="5120640"/>
          </a:xfrm>
          <a:prstGeom prst="roundRect">
            <a:avLst>
              <a:gd name="adj" fmla="val 1429"/>
            </a:avLst>
          </a:prstGeom>
          <a:solidFill>
            <a:srgbClr val="1F1226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1298448"/>
            <a:ext cx="5074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60" kern="0" dirty="0">
                <a:solidFill>
                  <a:srgbClr val="C9A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MAKEUP SET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1572768"/>
            <a:ext cx="5074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dirty="0">
                <a:solidFill>
                  <a:srgbClr val="F6EE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40.1%</a:t>
            </a:r>
            <a:endParaRPr lang="en-US" sz="4800" dirty="0"/>
          </a:p>
        </p:txBody>
      </p:sp>
      <p:sp>
        <p:nvSpPr>
          <p:cNvPr id="8" name="Text 6"/>
          <p:cNvSpPr/>
          <p:nvPr/>
        </p:nvSpPr>
        <p:spPr>
          <a:xfrm>
            <a:off x="731520" y="2286000"/>
            <a:ext cx="5074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DCA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+5.0 pts vs Q2  ·  35.1% → 40.1%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731520" y="2788920"/>
            <a:ext cx="1920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76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House mentions Q3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2697480" y="2788920"/>
            <a:ext cx="3108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6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37,860  ·  757 / day  (+84%)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731520" y="3264408"/>
            <a:ext cx="1920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76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Drivers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2697480" y="3264408"/>
            <a:ext cx="3108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6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3CE +3.3 pts  ·  Maybelline +1.9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731520" y="3739896"/>
            <a:ext cx="1920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76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Prestige rival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2697480" y="3739896"/>
            <a:ext cx="3108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6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Bobbi Brown 4.0%  ·  Santa / Est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31520" y="4215384"/>
            <a:ext cx="1920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76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T-beauty floor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2697480" y="4215384"/>
            <a:ext cx="3108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6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Cathy Doll, Mistine, sasi, Srichand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731520" y="4690872"/>
            <a:ext cx="1920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76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Formats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2697480" y="4690872"/>
            <a:ext cx="3108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6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Lip + eye. Base is a Becky day, not a season.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731520" y="5166360"/>
            <a:ext cx="1920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76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2697480" y="5166360"/>
            <a:ext cx="3108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6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wallet switching inside the house.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6217920" y="1115568"/>
            <a:ext cx="5468112" cy="5120640"/>
          </a:xfrm>
          <a:prstGeom prst="roundRect">
            <a:avLst>
              <a:gd name="adj" fmla="val 1429"/>
            </a:avLst>
          </a:prstGeom>
          <a:solidFill>
            <a:srgbClr val="2A1834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446520" y="1298448"/>
            <a:ext cx="5029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60" kern="0" dirty="0">
                <a:solidFill>
                  <a:srgbClr val="C9A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SKINCARE SET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6446520" y="1572768"/>
            <a:ext cx="5029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dirty="0">
                <a:solidFill>
                  <a:srgbClr val="F6EE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30.5%</a:t>
            </a:r>
            <a:endParaRPr lang="en-US" sz="4800" dirty="0"/>
          </a:p>
        </p:txBody>
      </p:sp>
      <p:sp>
        <p:nvSpPr>
          <p:cNvPr id="24" name="Text 22"/>
          <p:cNvSpPr/>
          <p:nvPr/>
        </p:nvSpPr>
        <p:spPr>
          <a:xfrm>
            <a:off x="6446520" y="2286000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0A0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−5.9 pts vs Q2  ·  36.4% → 30.5%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6446520" y="2788920"/>
            <a:ext cx="1965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76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House mentions Q3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8458200" y="2788920"/>
            <a:ext cx="2971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6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34,040  ·  681 / day  (+26%)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6446520" y="3264408"/>
            <a:ext cx="1965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76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#1 individual brand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8458200" y="3264408"/>
            <a:ext cx="2971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6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Eucerin 9.9%  ·  Lingling Glow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6446520" y="3739896"/>
            <a:ext cx="1965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76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House floor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8458200" y="3739896"/>
            <a:ext cx="2971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6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CeraVe 8.1%  ·  held, did not grow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6446520" y="4215384"/>
            <a:ext cx="1965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76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Donated share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8458200" y="4215384"/>
            <a:ext cx="2971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6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LRP −2.5  ·  Lancôme −2.6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6446520" y="4690872"/>
            <a:ext cx="1965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76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Organic floor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8458200" y="4690872"/>
            <a:ext cx="2971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6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Acne + sunscreen. House thin on UV.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6446520" y="5166360"/>
            <a:ext cx="1965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76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</a:t>
            </a:r>
            <a:endParaRPr lang="en-US" sz="1300" dirty="0"/>
          </a:p>
        </p:txBody>
      </p:sp>
      <p:sp>
        <p:nvSpPr>
          <p:cNvPr id="36" name="Text 34"/>
          <p:cNvSpPr/>
          <p:nvPr/>
        </p:nvSpPr>
        <p:spPr>
          <a:xfrm>
            <a:off x="8458200" y="5166360"/>
            <a:ext cx="2971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6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CeraVe + LRP still beat Eucerin combined.</a:t>
            </a:r>
            <a:endParaRPr lang="en-US" sz="1300" dirty="0"/>
          </a:p>
        </p:txBody>
      </p:sp>
      <p:sp>
        <p:nvSpPr>
          <p:cNvPr id="37" name="Shape 35"/>
          <p:cNvSpPr/>
          <p:nvPr/>
        </p:nvSpPr>
        <p:spPr>
          <a:xfrm>
            <a:off x="457200" y="6510528"/>
            <a:ext cx="11274552" cy="9144"/>
          </a:xfrm>
          <a:prstGeom prst="rect">
            <a:avLst/>
          </a:prstGeom>
          <a:solidFill>
            <a:srgbClr val="3A2844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57200" y="6565392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76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L’ORÉAL THAILAND   ·   X SHARE OF VOICE   ·   SOV ONLY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9509760" y="656539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76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 /  13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208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0292"/>
          </a:xfrm>
          <a:prstGeom prst="rect">
            <a:avLst/>
          </a:prstGeom>
          <a:solidFill>
            <a:srgbClr val="C9A6E0"/>
          </a:solidFill>
          <a:ln w="12700">
            <a:solidFill>
              <a:srgbClr val="C9A6E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56032"/>
            <a:ext cx="11155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C9A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 ·  SHARE OF VOICE  ·  Q3 2026 QTD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02920" y="493776"/>
            <a:ext cx="11155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6EE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Thailand beauty brand conversation on X  ·  1 Jul – 19 Aug</a:t>
            </a:r>
            <a:endParaRPr lang="en-US" sz="20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932688"/>
          <a:ext cx="11338560" cy="914400"/>
        </p:xfrm>
        <a:graphic>
          <a:graphicData uri="http://schemas.openxmlformats.org/drawingml/2006/table">
            <a:tbl>
              <a:tblPr/>
              <a:tblGrid>
                <a:gridCol w="640080"/>
                <a:gridCol w="3200400"/>
                <a:gridCol w="2651760"/>
                <a:gridCol w="1554480"/>
                <a:gridCol w="1737360"/>
                <a:gridCol w="1554480"/>
              </a:tblGrid>
              <a:tr h="32918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#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1834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BRAND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1834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HANDLE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1834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Q3 SOV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1834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MENTIONS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1834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VS Q2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1834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F6EEF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Eucerin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@EucerinThailand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C9A6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16,840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8DCAA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+2.6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1834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6EEF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3CE  ·  House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1834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@3ceth_official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1834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C9A6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1834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14,220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1834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8DCAA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+3.3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1834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1834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6EEF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CeraVe  ·  House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1834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@ceravethailand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1834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C9A6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1834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13,840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1834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E0A0A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−0.6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1834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1834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6EEF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L’Oréal Paris  ·  House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1834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@Lorealparis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1834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C9A6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1834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11,280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1834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8DCAA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+0.4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1834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1834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6EEF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Maybelline  ·  House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1834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@MaybellineTh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1834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C9A6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1834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9,680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1834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8DCAA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+1.9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1834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F6EEF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Cathy Doll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@CathyDollclub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C9A6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9,120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8DCAA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+0.3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F6EEF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Srichand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@srichand1948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C9A6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8,840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E0A0A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−0.6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F6EEF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Mistine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@MistineOfficial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C9A6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8,460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E0A0A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−0.3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F6EEF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Dr.Pong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@drpongofficial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C9A6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7,820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8DCAA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+1.0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F6EEF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Sasi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@sasisiary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C9A6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7,240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8DCAA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+1.4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F6EEF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Bobbi Brown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@bobbibrown_Th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C9A6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6,860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8DCAA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+0.9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1834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6EEF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 Roche-Posay  ·  House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1834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@Larocheposayth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1834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C9A6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1834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6,240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1834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E0A0A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−2.5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1834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F6EEF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Smooth 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@SmoothEThailand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C9A6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5,420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8DCAA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+0.6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F6EEF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NIVEA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@NIVEA_Thailand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C9A6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5,180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E0A0A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−0.7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F6EEF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Mediheal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@Mediheal_th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C9A6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4,860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8DCAA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+0.7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</a:tr>
            </a:tbl>
          </a:graphicData>
        </a:graphic>
      </p:graphicFrame>
      <p:sp>
        <p:nvSpPr>
          <p:cNvPr id="6" name="Shape 3"/>
          <p:cNvSpPr/>
          <p:nvPr/>
        </p:nvSpPr>
        <p:spPr>
          <a:xfrm>
            <a:off x="457200" y="6510528"/>
            <a:ext cx="11274552" cy="9144"/>
          </a:xfrm>
          <a:prstGeom prst="rect">
            <a:avLst/>
          </a:prstGeom>
          <a:solidFill>
            <a:srgbClr val="3A2844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457200" y="6565392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76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L’ORÉAL THAILAND   ·   X SHARE OF VOICE   ·   SOV ONLY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9509760" y="656539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76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 /  13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208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0292"/>
          </a:xfrm>
          <a:prstGeom prst="rect">
            <a:avLst/>
          </a:prstGeom>
          <a:solidFill>
            <a:srgbClr val="C9A6E0"/>
          </a:solidFill>
          <a:ln w="12700">
            <a:solidFill>
              <a:srgbClr val="C9A6E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56032"/>
            <a:ext cx="11155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C9A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 ·  SHARE OF VOICE  ·  RANKS 16–39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02920" y="493776"/>
            <a:ext cx="11155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F6EE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On the board, not in the conversation.</a:t>
            </a:r>
            <a:endParaRPr lang="en-US" sz="22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960120"/>
          <a:ext cx="5577840" cy="914400"/>
        </p:xfrm>
        <a:graphic>
          <a:graphicData uri="http://schemas.openxmlformats.org/drawingml/2006/table">
            <a:tbl>
              <a:tblPr/>
              <a:tblGrid>
                <a:gridCol w="502920"/>
                <a:gridCol w="1874520"/>
                <a:gridCol w="1691640"/>
                <a:gridCol w="731520"/>
                <a:gridCol w="777240"/>
              </a:tblGrid>
              <a:tr h="35204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#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183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BRAND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183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HANDLE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1834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1834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VS Q2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1834"/>
                    </a:solidFill>
                  </a:tcPr>
                </a:tc>
              </a:tr>
              <a:tr h="35204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6EEF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Laneige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@Laneigeth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C9A6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E0A0A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−0.4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</a:tr>
              <a:tr h="35204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6EEF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Baby Bright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@Babybrightclub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C9A6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8DCAA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+0.1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</a:tr>
              <a:tr h="35204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6EEF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Cute Press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@cute_press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C9A6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E0A0A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−1.2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</a:tr>
              <a:tr h="35204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6EEF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4U2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@4u2cosmetics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C9A6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E0A0A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−0.5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</a:tr>
              <a:tr h="35204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183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6EEF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Lancôme  ·  House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183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@LancomeTH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1834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C9A6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1834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E0A0A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−2.6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1834"/>
                    </a:solidFill>
                  </a:tcPr>
                </a:tc>
              </a:tr>
              <a:tr h="35204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6EEF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COSRX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@cosrx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C9A6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E0A0A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−0.5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</a:tr>
              <a:tr h="35204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6EEF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OP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@OP_socials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C9A6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E0A0A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−0.2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</a:tr>
              <a:tr h="35204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6EEF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Bioré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@BioreThailand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C9A6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8DCAA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+0.3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</a:tr>
              <a:tr h="35204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6EEF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MizuMi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@MizuMi_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C9A6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E0A0A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−0.3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</a:tr>
              <a:tr h="35204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6EEF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Bioderma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@BiodermaTH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C9A6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8DCAA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+0.0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</a:tr>
              <a:tr h="35204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6EEF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Cetaphil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@CetaphilTH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C9A6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E0A0A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−0.3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</a:tr>
              <a:tr h="35204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6EEF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Merrezca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@merrezca_office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C9A6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E0A0A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−0.9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172200" y="960120"/>
          <a:ext cx="5577840" cy="914400"/>
        </p:xfrm>
        <a:graphic>
          <a:graphicData uri="http://schemas.openxmlformats.org/drawingml/2006/table">
            <a:tbl>
              <a:tblPr/>
              <a:tblGrid>
                <a:gridCol w="502920"/>
                <a:gridCol w="1874520"/>
                <a:gridCol w="1691640"/>
                <a:gridCol w="731520"/>
                <a:gridCol w="777240"/>
              </a:tblGrid>
              <a:tr h="35204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#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183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BRAND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183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HANDLE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1834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1834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VS Q2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1834"/>
                    </a:solidFill>
                  </a:tcPr>
                </a:tc>
              </a:tr>
              <a:tr h="35204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6EEF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MAC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@MACcosmeticsTH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C9A6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E0A0A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−0.2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</a:tr>
              <a:tr h="35204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6EEF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Mille Beauté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@millebeaute_th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C9A6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E0A0A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−0.1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</a:tr>
              <a:tr h="35204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6EEF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innisfree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@innisfree_TH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C9A6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E0A0A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−1.0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</a:tr>
              <a:tr h="35204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6EEF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Lolane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@LolaneOfficial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C9A6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−0.0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</a:tr>
              <a:tr h="35204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6EEF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@KA_Officialth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C9A6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−0.0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</a:tr>
              <a:tr h="35204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6EEF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SkinPro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@skinpro_rx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C9A6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E0A0A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−0.1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</a:tr>
              <a:tr h="35204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6EEF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Alese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@Alesethailand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C9A6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−0.0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</a:tr>
              <a:tr h="35204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6EEF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Shiseido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@Shiseido_th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C9A6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E0A0A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−0.1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</a:tr>
              <a:tr h="35204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6EEF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Pond’s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@PondsTH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C9A6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E0A0A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−0.2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</a:tr>
              <a:tr h="35204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6EEF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Olay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@OlayThailand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C9A6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−0.0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</a:tr>
              <a:tr h="35204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6EEF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Clinique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@CliniqueTH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C9A6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E0A0A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−0.1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</a:tr>
              <a:tr h="35204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A769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6EEF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Neutrogena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@NeutrogenaTH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C9A6E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B7A4B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−0.0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" cap="flat" cmpd="sng" algn="ctr">
                      <a:solidFill>
                        <a:srgbClr val="3A284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1226"/>
                    </a:solidFill>
                  </a:tcPr>
                </a:tc>
              </a:tr>
            </a:tbl>
          </a:graphicData>
        </a:graphic>
      </p:graphicFrame>
      <p:sp>
        <p:nvSpPr>
          <p:cNvPr id="7" name="Shape 3"/>
          <p:cNvSpPr/>
          <p:nvPr/>
        </p:nvSpPr>
        <p:spPr>
          <a:xfrm>
            <a:off x="457200" y="6510528"/>
            <a:ext cx="11274552" cy="9144"/>
          </a:xfrm>
          <a:prstGeom prst="rect">
            <a:avLst/>
          </a:prstGeom>
          <a:solidFill>
            <a:srgbClr val="3A2844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8" name="Text 4"/>
          <p:cNvSpPr/>
          <p:nvPr/>
        </p:nvSpPr>
        <p:spPr>
          <a:xfrm>
            <a:off x="457200" y="6565392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76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L’ORÉAL THAILAND   ·   X SHARE OF VOICE   ·   SOV ONLY</a:t>
            </a:r>
            <a:endParaRPr lang="en-US" sz="1000" dirty="0"/>
          </a:p>
        </p:txBody>
      </p:sp>
      <p:sp>
        <p:nvSpPr>
          <p:cNvPr id="9" name="Text 5"/>
          <p:cNvSpPr/>
          <p:nvPr/>
        </p:nvSpPr>
        <p:spPr>
          <a:xfrm>
            <a:off x="9509760" y="656539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76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 /  13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208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0292"/>
          </a:xfrm>
          <a:prstGeom prst="rect">
            <a:avLst/>
          </a:prstGeom>
          <a:solidFill>
            <a:srgbClr val="C9A6E0"/>
          </a:solidFill>
          <a:ln w="12700">
            <a:solidFill>
              <a:srgbClr val="C9A6E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56032"/>
            <a:ext cx="11155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C9A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 ·  MOST TALKED ABOUT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02920" y="493776"/>
            <a:ext cx="11155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F6EE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Thai X is actually saying this quarter.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502920" y="1005840"/>
            <a:ext cx="5650992" cy="1609344"/>
          </a:xfrm>
          <a:prstGeom prst="roundRect">
            <a:avLst>
              <a:gd name="adj" fmla="val 4545"/>
            </a:avLst>
          </a:prstGeom>
          <a:solidFill>
            <a:srgbClr val="1F1226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85800" y="1207008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C9A6E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371600" y="117043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6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3CE × Est eye palette + NuNew lip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371600" y="1463040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60" kern="0" dirty="0">
                <a:solidFill>
                  <a:srgbClr val="C9A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HOTTEST HOUSE HANDLE Q3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1371600" y="1719072"/>
            <a:ext cx="45720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 Aug collab post 3.5K / 2.9K. Shopee Live 20 Aug. Only L’Oréal makeup account winning the week on its own steam.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336792" y="1005840"/>
            <a:ext cx="5650992" cy="1609344"/>
          </a:xfrm>
          <a:prstGeom prst="roundRect">
            <a:avLst>
              <a:gd name="adj" fmla="val 4545"/>
            </a:avLst>
          </a:prstGeom>
          <a:solidFill>
            <a:srgbClr val="1F1226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19672" y="1207008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C9A6E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7205472" y="117043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6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Eucerin × Lingling Glow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7205472" y="1463040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60" kern="0" dirty="0">
                <a:solidFill>
                  <a:srgbClr val="C9A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HOTTEST COMPETITOR THREAD TODAY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7205472" y="1719072"/>
            <a:ext cx="45720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Once Upon A Glow is live. Same Lingling week as Mistine powder and Smooth E OOH.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502920" y="2743200"/>
            <a:ext cx="5650992" cy="1609344"/>
          </a:xfrm>
          <a:prstGeom prst="roundRect">
            <a:avLst>
              <a:gd name="adj" fmla="val 4545"/>
            </a:avLst>
          </a:prstGeom>
          <a:solidFill>
            <a:srgbClr val="1F1226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85800" y="2944368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C9A6E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1371600" y="290779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6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CeraVe Glow Lab × Phuwin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371600" y="3200400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60" kern="0" dirty="0">
                <a:solidFill>
                  <a:srgbClr val="C9A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HOTTEST HOUSE SKINCARE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1371600" y="3456432"/>
            <a:ext cx="45720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Fanzone post 135K views. Brightening cleanser is the brief. Zhang LingHe holds the body line.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6336792" y="2743200"/>
            <a:ext cx="5650992" cy="1609344"/>
          </a:xfrm>
          <a:prstGeom prst="roundRect">
            <a:avLst>
              <a:gd name="adj" fmla="val 4545"/>
            </a:avLst>
          </a:prstGeom>
          <a:solidFill>
            <a:srgbClr val="1F1226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519672" y="2944368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C9A6E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7205472" y="290779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6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L’Oréal Paris × Becky cushion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7205472" y="3200400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60" kern="0" dirty="0">
                <a:solidFill>
                  <a:srgbClr val="C9A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HOTTEST MASTER-BRAND SPIKE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7205472" y="3456432"/>
            <a:ext cx="45720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Infallible Pro-Cover 2.7K likes. Master brand is event-shaped, not always-on.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502920" y="4480560"/>
            <a:ext cx="5650992" cy="1609344"/>
          </a:xfrm>
          <a:prstGeom prst="roundRect">
            <a:avLst>
              <a:gd name="adj" fmla="val 4545"/>
            </a:avLst>
          </a:prstGeom>
          <a:solidFill>
            <a:srgbClr val="1F1226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85800" y="4681728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C9A6E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2200" dirty="0"/>
          </a:p>
        </p:txBody>
      </p:sp>
      <p:sp>
        <p:nvSpPr>
          <p:cNvPr id="27" name="Text 25"/>
          <p:cNvSpPr/>
          <p:nvPr/>
        </p:nvSpPr>
        <p:spPr>
          <a:xfrm>
            <a:off x="1371600" y="46451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6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Maybelline × AA lip live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1371600" y="4937760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60" kern="0" dirty="0">
                <a:solidFill>
                  <a:srgbClr val="C9A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HOTTEST UNPAID THREAD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1371600" y="5193792"/>
            <a:ext cx="45720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Fandom is doing the job on #MaybellinexAA. After the live, volume cools back to destash.</a:t>
            </a:r>
            <a:endParaRPr lang="en-US" sz="1300" dirty="0"/>
          </a:p>
        </p:txBody>
      </p:sp>
      <p:sp>
        <p:nvSpPr>
          <p:cNvPr id="30" name="Shape 28"/>
          <p:cNvSpPr/>
          <p:nvPr/>
        </p:nvSpPr>
        <p:spPr>
          <a:xfrm>
            <a:off x="6336792" y="4480560"/>
            <a:ext cx="5650992" cy="1609344"/>
          </a:xfrm>
          <a:prstGeom prst="roundRect">
            <a:avLst>
              <a:gd name="adj" fmla="val 4545"/>
            </a:avLst>
          </a:prstGeom>
          <a:solidFill>
            <a:srgbClr val="1F1226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519672" y="4681728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C9A6E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</a:t>
            </a:r>
            <a:endParaRPr lang="en-US" sz="2200" dirty="0"/>
          </a:p>
        </p:txBody>
      </p:sp>
      <p:sp>
        <p:nvSpPr>
          <p:cNvPr id="32" name="Text 30"/>
          <p:cNvSpPr/>
          <p:nvPr/>
        </p:nvSpPr>
        <p:spPr>
          <a:xfrm>
            <a:off x="7205472" y="4645152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6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Bobbi Brown × Santa / Est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7205472" y="4937760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60" kern="0" dirty="0">
                <a:solidFill>
                  <a:srgbClr val="C9A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HOTTEST PRESTIGE RIVAL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7205472" y="5193792"/>
            <a:ext cx="45720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4.0–4.5K likes. Fans are choosing between Bobbi and the L’Oréal house this week.</a:t>
            </a:r>
            <a:endParaRPr lang="en-US" sz="1300" dirty="0"/>
          </a:p>
        </p:txBody>
      </p:sp>
      <p:sp>
        <p:nvSpPr>
          <p:cNvPr id="35" name="Shape 33"/>
          <p:cNvSpPr/>
          <p:nvPr/>
        </p:nvSpPr>
        <p:spPr>
          <a:xfrm>
            <a:off x="457200" y="6510528"/>
            <a:ext cx="11274552" cy="9144"/>
          </a:xfrm>
          <a:prstGeom prst="rect">
            <a:avLst/>
          </a:prstGeom>
          <a:solidFill>
            <a:srgbClr val="3A2844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57200" y="6565392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76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L’ORÉAL THAILAND   ·   X SHARE OF VOICE   ·   SOV ONLY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9509760" y="656539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76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 /  13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208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0292"/>
          </a:xfrm>
          <a:prstGeom prst="rect">
            <a:avLst/>
          </a:prstGeom>
          <a:solidFill>
            <a:srgbClr val="C9A6E0"/>
          </a:solidFill>
          <a:ln w="12700">
            <a:solidFill>
              <a:srgbClr val="C9A6E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56032"/>
            <a:ext cx="11155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C9A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 ·  TOPIC MIX  ·  L’ORÉAL HOUSE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02920" y="493776"/>
            <a:ext cx="11155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F6EE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Talent lives are the majority. Science talk is the floor, not the spike.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502920" y="1024128"/>
            <a:ext cx="11183112" cy="749808"/>
          </a:xfrm>
          <a:prstGeom prst="roundRect">
            <a:avLst>
              <a:gd name="adj" fmla="val 9756"/>
            </a:avLst>
          </a:prstGeom>
          <a:solidFill>
            <a:srgbClr val="1F1226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85800" y="1170432"/>
            <a:ext cx="1051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C9A6E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38%</a:t>
            </a:r>
            <a:endParaRPr lang="en-US" sz="2600" dirty="0"/>
          </a:p>
        </p:txBody>
      </p:sp>
      <p:sp>
        <p:nvSpPr>
          <p:cNvPr id="7" name="Shape 5"/>
          <p:cNvSpPr/>
          <p:nvPr/>
        </p:nvSpPr>
        <p:spPr>
          <a:xfrm>
            <a:off x="1874520" y="1335024"/>
            <a:ext cx="9509760" cy="109728"/>
          </a:xfrm>
          <a:prstGeom prst="roundRect">
            <a:avLst>
              <a:gd name="adj" fmla="val 33333"/>
            </a:avLst>
          </a:prstGeom>
          <a:solidFill>
            <a:srgbClr val="C9A6E0"/>
          </a:solidFill>
          <a:ln w="12700">
            <a:solidFill>
              <a:srgbClr val="C9A6E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874520" y="1097280"/>
            <a:ext cx="9509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6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Talent live / fandom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874520" y="1463040"/>
            <a:ext cx="9509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Polaroid, ฿1,999 threshold, hashtag at :45. 3CE Est, CeraVe Phuwin, Paris Becky, Maybelline AA.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02920" y="1847088"/>
            <a:ext cx="11183112" cy="749808"/>
          </a:xfrm>
          <a:prstGeom prst="roundRect">
            <a:avLst>
              <a:gd name="adj" fmla="val 9756"/>
            </a:avLst>
          </a:prstGeom>
          <a:solidFill>
            <a:srgbClr val="1F1226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85800" y="1993392"/>
            <a:ext cx="1051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C9A6E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18%</a:t>
            </a:r>
            <a:endParaRPr lang="en-US" sz="2600" dirty="0"/>
          </a:p>
        </p:txBody>
      </p:sp>
      <p:sp>
        <p:nvSpPr>
          <p:cNvPr id="12" name="Shape 10"/>
          <p:cNvSpPr/>
          <p:nvPr/>
        </p:nvSpPr>
        <p:spPr>
          <a:xfrm>
            <a:off x="1874520" y="2157984"/>
            <a:ext cx="4504623" cy="109728"/>
          </a:xfrm>
          <a:prstGeom prst="roundRect">
            <a:avLst>
              <a:gd name="adj" fmla="val 33333"/>
            </a:avLst>
          </a:prstGeom>
          <a:solidFill>
            <a:srgbClr val="C9A6E0"/>
          </a:solidFill>
          <a:ln w="12700">
            <a:solidFill>
              <a:srgbClr val="C9A6E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874520" y="1920240"/>
            <a:ext cx="9509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6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Named SKU recs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874520" y="2286000"/>
            <a:ext cx="9509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Cicaplast B5+, Effaclar Duo+M, ceramide sunscreen, Infallible cushion, Velvet Lip Tint.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502920" y="2670048"/>
            <a:ext cx="11183112" cy="749808"/>
          </a:xfrm>
          <a:prstGeom prst="roundRect">
            <a:avLst>
              <a:gd name="adj" fmla="val 9756"/>
            </a:avLst>
          </a:prstGeom>
          <a:solidFill>
            <a:srgbClr val="1F1226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85800" y="2816352"/>
            <a:ext cx="1051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C9A6E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14%</a:t>
            </a:r>
            <a:endParaRPr lang="en-US" sz="2600" dirty="0"/>
          </a:p>
        </p:txBody>
      </p:sp>
      <p:sp>
        <p:nvSpPr>
          <p:cNvPr id="17" name="Shape 15"/>
          <p:cNvSpPr/>
          <p:nvPr/>
        </p:nvSpPr>
        <p:spPr>
          <a:xfrm>
            <a:off x="1874520" y="2980944"/>
            <a:ext cx="3503596" cy="109728"/>
          </a:xfrm>
          <a:prstGeom prst="roundRect">
            <a:avLst>
              <a:gd name="adj" fmla="val 33333"/>
            </a:avLst>
          </a:prstGeom>
          <a:solidFill>
            <a:srgbClr val="C9A6E0"/>
          </a:solidFill>
          <a:ln w="12700">
            <a:solidFill>
              <a:srgbClr val="C9A6E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874520" y="2743200"/>
            <a:ext cx="9509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6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Cleanser / brightening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874520" y="3108960"/>
            <a:ext cx="9509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CeraVe Brightening Cleanser is the Q3 house skincare brief. Glycolic-Bright Moon Serum sits next to it.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502920" y="3493008"/>
            <a:ext cx="11183112" cy="749808"/>
          </a:xfrm>
          <a:prstGeom prst="roundRect">
            <a:avLst>
              <a:gd name="adj" fmla="val 9756"/>
            </a:avLst>
          </a:prstGeom>
          <a:solidFill>
            <a:srgbClr val="1F1226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85800" y="3639312"/>
            <a:ext cx="1051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C9A6E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12%</a:t>
            </a:r>
            <a:endParaRPr lang="en-US" sz="2600" dirty="0"/>
          </a:p>
        </p:txBody>
      </p:sp>
      <p:sp>
        <p:nvSpPr>
          <p:cNvPr id="22" name="Shape 20"/>
          <p:cNvSpPr/>
          <p:nvPr/>
        </p:nvSpPr>
        <p:spPr>
          <a:xfrm>
            <a:off x="1874520" y="3803904"/>
            <a:ext cx="3003082" cy="109728"/>
          </a:xfrm>
          <a:prstGeom prst="roundRect">
            <a:avLst>
              <a:gd name="adj" fmla="val 33333"/>
            </a:avLst>
          </a:prstGeom>
          <a:solidFill>
            <a:srgbClr val="C9A6E0"/>
          </a:solidFill>
          <a:ln w="12700">
            <a:solidFill>
              <a:srgbClr val="C9A6E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874520" y="3566160"/>
            <a:ext cx="9509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6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ส่งต่อ / overbuy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1874520" y="3931920"/>
            <a:ext cx="9509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Unopened CeraVe SA and BUS-gifted Lancôme lips. Event over-purchase, not rejection.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02920" y="4315968"/>
            <a:ext cx="11183112" cy="749808"/>
          </a:xfrm>
          <a:prstGeom prst="roundRect">
            <a:avLst>
              <a:gd name="adj" fmla="val 9756"/>
            </a:avLst>
          </a:prstGeom>
          <a:solidFill>
            <a:srgbClr val="1F1226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85800" y="4462272"/>
            <a:ext cx="1051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C9A6E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11%</a:t>
            </a:r>
            <a:endParaRPr lang="en-US" sz="2600" dirty="0"/>
          </a:p>
        </p:txBody>
      </p:sp>
      <p:sp>
        <p:nvSpPr>
          <p:cNvPr id="27" name="Shape 25"/>
          <p:cNvSpPr/>
          <p:nvPr/>
        </p:nvSpPr>
        <p:spPr>
          <a:xfrm>
            <a:off x="1874520" y="4626864"/>
            <a:ext cx="2752825" cy="109728"/>
          </a:xfrm>
          <a:prstGeom prst="roundRect">
            <a:avLst>
              <a:gd name="adj" fmla="val 33333"/>
            </a:avLst>
          </a:prstGeom>
          <a:solidFill>
            <a:srgbClr val="C9A6E0"/>
          </a:solidFill>
          <a:ln w="12700">
            <a:solidFill>
              <a:srgbClr val="C9A6E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874520" y="4389120"/>
            <a:ext cx="9509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6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Shopee / ป้ายยา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1874520" y="4754880"/>
            <a:ext cx="9509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Affiliate names LRP and CeraVe SKUs. Category keywords themselves are spam.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502920" y="5138928"/>
            <a:ext cx="11183112" cy="749808"/>
          </a:xfrm>
          <a:prstGeom prst="roundRect">
            <a:avLst>
              <a:gd name="adj" fmla="val 9756"/>
            </a:avLst>
          </a:prstGeom>
          <a:solidFill>
            <a:srgbClr val="1F1226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85800" y="5285232"/>
            <a:ext cx="1051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C9A6E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7%</a:t>
            </a:r>
            <a:endParaRPr lang="en-US" sz="2600" dirty="0"/>
          </a:p>
        </p:txBody>
      </p:sp>
      <p:sp>
        <p:nvSpPr>
          <p:cNvPr id="32" name="Shape 30"/>
          <p:cNvSpPr/>
          <p:nvPr/>
        </p:nvSpPr>
        <p:spPr>
          <a:xfrm>
            <a:off x="1874520" y="5449824"/>
            <a:ext cx="1751798" cy="109728"/>
          </a:xfrm>
          <a:prstGeom prst="roundRect">
            <a:avLst>
              <a:gd name="adj" fmla="val 33333"/>
            </a:avLst>
          </a:prstGeom>
          <a:solidFill>
            <a:srgbClr val="C9A6E0"/>
          </a:solidFill>
          <a:ln w="12700">
            <a:solidFill>
              <a:srgbClr val="C9A6E0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1874520" y="5212080"/>
            <a:ext cx="9509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6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CS / ops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1874520" y="5577840"/>
            <a:ext cx="9509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CeraVe 13 Aug apology. LRP Watsons/Shopee order threads at the Q2 close.</a:t>
            </a:r>
            <a:endParaRPr lang="en-US" sz="1200" dirty="0"/>
          </a:p>
        </p:txBody>
      </p:sp>
      <p:sp>
        <p:nvSpPr>
          <p:cNvPr id="35" name="Shape 33"/>
          <p:cNvSpPr/>
          <p:nvPr/>
        </p:nvSpPr>
        <p:spPr>
          <a:xfrm>
            <a:off x="457200" y="6510528"/>
            <a:ext cx="11274552" cy="9144"/>
          </a:xfrm>
          <a:prstGeom prst="rect">
            <a:avLst/>
          </a:prstGeom>
          <a:solidFill>
            <a:srgbClr val="3A2844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57200" y="6565392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76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L’ORÉAL THAILAND   ·   X SHARE OF VOICE   ·   SOV ONLY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9509760" y="656539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76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  /  13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208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0292"/>
          </a:xfrm>
          <a:prstGeom prst="rect">
            <a:avLst/>
          </a:prstGeom>
          <a:solidFill>
            <a:srgbClr val="C9A6E0"/>
          </a:solidFill>
          <a:ln w="12700">
            <a:solidFill>
              <a:srgbClr val="C9A6E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56032"/>
            <a:ext cx="11155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40" kern="0" dirty="0">
                <a:solidFill>
                  <a:srgbClr val="C9A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 ·  WHAT IS TRENDING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02920" y="493776"/>
            <a:ext cx="11155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F6EE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Skincare and makeup — without a campaign recap.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5532120" cy="5230368"/>
          </a:xfrm>
          <a:prstGeom prst="roundRect">
            <a:avLst>
              <a:gd name="adj" fmla="val 1399"/>
            </a:avLst>
          </a:prstGeom>
          <a:solidFill>
            <a:srgbClr val="1F1226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1152144"/>
            <a:ext cx="5074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60" kern="0" dirty="0">
                <a:solidFill>
                  <a:srgbClr val="C9A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SKINCARE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31520" y="1389888"/>
            <a:ext cx="5074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6EE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Barrier, acne, sunscreen — and a face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731520" y="1874520"/>
            <a:ext cx="5074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6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Dermocosmetics is a fandom sport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731520" y="2148840"/>
            <a:ext cx="50749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CeraVe Glow Lab, Eucerin × Lingling, NIVEA × Pond–Phuwin, Mediheal × Fourth, Smooth E × Lingling, Dr.Pong × TeeteePor. Science only lands when a face is attached.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731520" y="2898648"/>
            <a:ext cx="5074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6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Acne + sunscreen is the organic floor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731520" y="3172968"/>
            <a:ext cx="50749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the live ends, Thai X still names Effaclar, Cicaplast, Thiamidol, ceramide fluid, Biore UV. L’Oréal owns cleanser/barrier. It does not own sunscreen.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731520" y="3922776"/>
            <a:ext cx="5074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6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Brightening replaced ‘whitening’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731520" y="4197096"/>
            <a:ext cx="50749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CeraVe Brightening Cleanser, Glycolic-Bright Moon Serum, OP Miracle C, Srichand Camellia PDRN. The house is in it — through CeraVe and Paris, not LRP.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731520" y="4946904"/>
            <a:ext cx="5074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6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Category keywords are unusable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31520" y="5221224"/>
            <a:ext cx="50749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สกินแคร์ / กันแดด / สิว are destash + affiliate + spam. Brand SOV on X lives in idol hashtags.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217920" y="987552"/>
            <a:ext cx="5468112" cy="5230368"/>
          </a:xfrm>
          <a:prstGeom prst="roundRect">
            <a:avLst>
              <a:gd name="adj" fmla="val 1399"/>
            </a:avLst>
          </a:prstGeom>
          <a:solidFill>
            <a:srgbClr val="2A1834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46520" y="1152144"/>
            <a:ext cx="5029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60" kern="0" dirty="0">
                <a:solidFill>
                  <a:srgbClr val="C9A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MAKEUP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446520" y="1389888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6EE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Lip, eye, T-beauty floor, Bobbi heat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6446520" y="1874520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6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Lip and eye, not base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446520" y="2148840"/>
            <a:ext cx="502920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3CE eye palette + lip tints, Cathy Doll Thai-tea lip, Maybelline AA lip live, Lancôme leftover BUS lips. Foundation is a Becky cushion day, not a season.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6446520" y="2898648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6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mass owns the no-idol week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446520" y="3172968"/>
            <a:ext cx="502920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Mistine powder, sasi loose powder, Srichand, Cathy Doll. 4U2 destash remains. T-beauty is the floor.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6446520" y="3922776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6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Prestige makeup is Bobbi this quarter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6446520" y="4197096"/>
            <a:ext cx="502920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Bobbi Brown Santa/Est lives at 4K likes. Lancôme went clinic-silent after 25 Jul. MAC is a CS bot.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6446520" y="4946904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6EE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Fans are budget-switching inside the house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6446520" y="5221224"/>
            <a:ext cx="502920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7A4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‘เหลือแต่ลอรีออลแล้วครับที่ผมจะลุ้น… 3ce พรุ่งนี้.’ Same wallet, six brands. House SOV can rise while brands cannibalise each other.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457200" y="6510528"/>
            <a:ext cx="11274552" cy="9144"/>
          </a:xfrm>
          <a:prstGeom prst="rect">
            <a:avLst/>
          </a:prstGeom>
          <a:solidFill>
            <a:srgbClr val="3A2844"/>
          </a:solidFill>
          <a:ln w="12700">
            <a:solidFill>
              <a:srgbClr val="3A2844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57200" y="6565392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76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L’ORÉAL THAILAND   ·   X SHARE OF VOICE   ·   SOV ONLY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9509760" y="6565392"/>
            <a:ext cx="2194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A76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  /  13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L’Oréal Thailand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L’Oréal Thailand · X Share of Voice · Q3 2026 QTD</dc:title>
  <dc:subject>Organic X conversation · Q3 2026 QTD vs Q2 2026 · SOV only</dc:subject>
  <dc:creator>L’Oréal Thailand</dc:creator>
  <cp:lastModifiedBy>L’Oréal Thailand</cp:lastModifiedBy>
  <cp:revision>1</cp:revision>
  <dcterms:created xsi:type="dcterms:W3CDTF">2026-08-19T11:27:14Z</dcterms:created>
  <dcterms:modified xsi:type="dcterms:W3CDTF">2026-08-19T11:27:14Z</dcterms:modified>
</cp:coreProperties>
</file>